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78" r:id="rId3"/>
    <p:sldId id="310" r:id="rId4"/>
    <p:sldId id="371" r:id="rId5"/>
    <p:sldId id="379" r:id="rId6"/>
    <p:sldId id="380" r:id="rId7"/>
    <p:sldId id="373" r:id="rId8"/>
    <p:sldId id="381" r:id="rId9"/>
    <p:sldId id="372" r:id="rId10"/>
    <p:sldId id="382" r:id="rId11"/>
    <p:sldId id="374" r:id="rId12"/>
    <p:sldId id="383" r:id="rId13"/>
    <p:sldId id="375" r:id="rId14"/>
    <p:sldId id="384" r:id="rId15"/>
    <p:sldId id="377" r:id="rId16"/>
    <p:sldId id="376" r:id="rId17"/>
    <p:sldId id="385" r:id="rId18"/>
    <p:sldId id="369" r:id="rId19"/>
  </p:sldIdLst>
  <p:sldSz cx="9144000" cy="6858000" type="screen4x3"/>
  <p:notesSz cx="6662738" cy="98329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533" autoAdjust="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7186" cy="491648"/>
          </a:xfrm>
          <a:prstGeom prst="rect">
            <a:avLst/>
          </a:prstGeom>
        </p:spPr>
        <p:txBody>
          <a:bodyPr vert="horz" lIns="90235" tIns="45117" rIns="90235" bIns="45117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774011" y="2"/>
            <a:ext cx="2887186" cy="491648"/>
          </a:xfrm>
          <a:prstGeom prst="rect">
            <a:avLst/>
          </a:prstGeom>
        </p:spPr>
        <p:txBody>
          <a:bodyPr vert="horz" lIns="90235" tIns="45117" rIns="90235" bIns="45117" rtlCol="0"/>
          <a:lstStyle>
            <a:lvl1pPr algn="r">
              <a:defRPr sz="1200"/>
            </a:lvl1pPr>
          </a:lstStyle>
          <a:p>
            <a:fld id="{5CBF73BD-2619-4FA8-BAF4-4B5C30C692EA}" type="datetimeFigureOut">
              <a:rPr lang="el-GR" smtClean="0"/>
              <a:pPr/>
              <a:t>12/5/2015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3312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35" tIns="45117" rIns="90235" bIns="45117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66274" y="4670663"/>
            <a:ext cx="5330190" cy="4424839"/>
          </a:xfrm>
          <a:prstGeom prst="rect">
            <a:avLst/>
          </a:prstGeom>
        </p:spPr>
        <p:txBody>
          <a:bodyPr vert="horz" lIns="90235" tIns="45117" rIns="90235" bIns="45117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1" y="9339621"/>
            <a:ext cx="2887186" cy="491648"/>
          </a:xfrm>
          <a:prstGeom prst="rect">
            <a:avLst/>
          </a:prstGeom>
        </p:spPr>
        <p:txBody>
          <a:bodyPr vert="horz" lIns="90235" tIns="45117" rIns="90235" bIns="45117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774011" y="9339621"/>
            <a:ext cx="2887186" cy="491648"/>
          </a:xfrm>
          <a:prstGeom prst="rect">
            <a:avLst/>
          </a:prstGeom>
        </p:spPr>
        <p:txBody>
          <a:bodyPr vert="horz" lIns="90235" tIns="45117" rIns="90235" bIns="45117" rtlCol="0" anchor="b"/>
          <a:lstStyle>
            <a:lvl1pPr algn="r">
              <a:defRPr sz="1200"/>
            </a:lvl1pPr>
          </a:lstStyle>
          <a:p>
            <a:fld id="{5240A1B5-EC3E-4CF4-9140-456069F070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869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3640A-B061-4169-B6B4-8A31E0424BFA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0A1B5-EC3E-4CF4-9140-456069F07095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3640A-B061-4169-B6B4-8A31E0424BFA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0A1B5-EC3E-4CF4-9140-456069F07095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0A1B5-EC3E-4CF4-9140-456069F07095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8006-3F39-4AC5-8431-F68C430FFA31}" type="datetime1">
              <a:rPr lang="el-GR" smtClean="0"/>
              <a:pPr/>
              <a:t>12/5/2015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F0C-2AB3-400B-AF23-DB6DA2D6B396}" type="datetime1">
              <a:rPr lang="el-GR" smtClean="0"/>
              <a:pPr/>
              <a:t>12/5/2015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4D45-F817-4F11-8AF2-38A038536B90}" type="datetime1">
              <a:rPr lang="el-GR" smtClean="0"/>
              <a:pPr/>
              <a:t>12/5/2015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1774BB-D5EC-45C7-AADA-49C9025E4AEF}" type="datetime1">
              <a:rPr lang="el-GR" smtClean="0"/>
              <a:pPr/>
              <a:t>12/5/2015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18AE-B37E-4B47-94FD-A7CD4D6F7217}" type="datetime1">
              <a:rPr lang="el-GR" smtClean="0"/>
              <a:pPr/>
              <a:t>12/5/2015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8B6B-EC8A-42CA-9A74-A5BB7CB56EC3}" type="datetime1">
              <a:rPr lang="el-GR" smtClean="0"/>
              <a:pPr/>
              <a:t>12/5/2015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6A39-83DC-486F-BB06-18C697F14293}" type="datetime1">
              <a:rPr lang="el-GR" smtClean="0"/>
              <a:pPr/>
              <a:t>12/5/2015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9B7D-C309-41B6-B3A2-D1BBFCA9ADF7}" type="datetime1">
              <a:rPr lang="el-GR" smtClean="0"/>
              <a:pPr/>
              <a:t>12/5/2015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7154-9EEA-41F2-A51B-986FA9EB9AB8}" type="datetime1">
              <a:rPr lang="el-GR" smtClean="0"/>
              <a:pPr/>
              <a:t>12/5/2015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D5BC4D-6C0E-4A27-8750-5CC364C76061}" type="datetime1">
              <a:rPr lang="el-GR" smtClean="0"/>
              <a:pPr/>
              <a:t>12/5/2015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A817-5084-4B0C-A53B-DADF77ECF345}" type="datetime1">
              <a:rPr lang="el-GR" smtClean="0"/>
              <a:pPr/>
              <a:t>12/5/2015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20FA0B-C653-45A8-9923-179AED4B0AEA}" type="datetime1">
              <a:rPr lang="el-GR" smtClean="0"/>
              <a:pPr/>
              <a:t>12/5/2015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2708275"/>
            <a:ext cx="6832600" cy="2695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691680" y="404665"/>
            <a:ext cx="64087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latin typeface="Arno Pro SmText" pitchFamily="18" charset="0"/>
                <a:ea typeface="Adobe Ming Std L" pitchFamily="18" charset="-128"/>
                <a:cs typeface="Calibri" pitchFamily="34" charset="0"/>
              </a:rPr>
              <a:t>Πολιτιστική «ΕΤΑΙΡΕΙΑ ΑΡΧΙΠΕΛΑΓΟΣ» </a:t>
            </a:r>
          </a:p>
          <a:p>
            <a:pPr algn="ctr"/>
            <a:endParaRPr lang="el-GR" sz="2400" b="1" dirty="0" smtClean="0">
              <a:solidFill>
                <a:schemeClr val="bg1"/>
              </a:solidFill>
              <a:ea typeface="Adobe Ming Std L" pitchFamily="18" charset="-128"/>
              <a:cs typeface="Calibri" pitchFamily="34" charset="0"/>
            </a:endParaRPr>
          </a:p>
          <a:p>
            <a:pPr algn="ctr"/>
            <a:r>
              <a:rPr lang="el-GR" sz="2400" b="1" dirty="0" smtClean="0">
                <a:ea typeface="Adobe Ming Std L" pitchFamily="18" charset="-128"/>
                <a:cs typeface="Calibri" pitchFamily="34" charset="0"/>
              </a:rPr>
              <a:t>Η ανάπλαση - αναστήλωση του παραδοσιακού οικισμού ΠΡΑΣΣΕΣ, </a:t>
            </a:r>
          </a:p>
          <a:p>
            <a:pPr algn="ctr"/>
            <a:r>
              <a:rPr lang="el-GR" sz="2400" b="1" dirty="0" smtClean="0">
                <a:ea typeface="Adobe Ming Std L" pitchFamily="18" charset="-128"/>
                <a:cs typeface="Calibri" pitchFamily="34" charset="0"/>
              </a:rPr>
              <a:t>Δήμου Ρεθύμνου</a:t>
            </a:r>
            <a:endParaRPr lang="el-GR" sz="2400" b="1" dirty="0">
              <a:ea typeface="Adobe Ming Std L" pitchFamily="18" charset="-128"/>
              <a:cs typeface="Calibri" pitchFamily="34" charset="0"/>
            </a:endParaRPr>
          </a:p>
        </p:txBody>
      </p:sp>
      <p:pic>
        <p:nvPicPr>
          <p:cNvPr id="4" name="3 - Εικόνα" descr="archipelagos_log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57166"/>
            <a:ext cx="1307052" cy="1357322"/>
          </a:xfrm>
          <a:prstGeom prst="roundRect">
            <a:avLst>
              <a:gd name="adj" fmla="val 2663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Εικόνα" descr="ε (4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1700807"/>
            <a:ext cx="3132349" cy="41764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3 - Εικόνα" descr="ε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1700808"/>
            <a:ext cx="3132000" cy="4176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3" name="2 - Ορθογώνιο"/>
          <p:cNvSpPr/>
          <p:nvPr/>
        </p:nvSpPr>
        <p:spPr>
          <a:xfrm>
            <a:off x="251520" y="404664"/>
            <a:ext cx="8640960" cy="8002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Έργο: Αποκατάσταση των όψεων τεσσάρων διατηρητέων κτηριακών συγκροτημάτων </a:t>
            </a:r>
          </a:p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Πράσινο Ταμείο (πρώην Ε.Τ.Ε.Ρ.Π.Σ.) / 2009</a:t>
            </a:r>
          </a:p>
          <a:p>
            <a:endParaRPr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99592" y="5949280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860032" y="5949280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z (4)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8" y="1700807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51520" y="404664"/>
            <a:ext cx="867819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Έργο: Ανάπλαση των δημόσιων – κοινόχρηστων χώρων</a:t>
            </a:r>
          </a:p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Πράσινο Ταμείο (πρώην Ε.Τ.Ε.Ρ.Π.Σ.) / 2009</a:t>
            </a:r>
          </a:p>
          <a:p>
            <a:pPr algn="ctr"/>
            <a:endParaRPr lang="el-GR" sz="1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dirty="0"/>
          </a:p>
        </p:txBody>
      </p:sp>
      <p:pic>
        <p:nvPicPr>
          <p:cNvPr id="6" name="5 - Εικόνα" descr="k (55)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j (3)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7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3 - Εικόνα" descr="j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7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3" name="2 - Ορθογώνιο"/>
          <p:cNvSpPr/>
          <p:nvPr/>
        </p:nvSpPr>
        <p:spPr>
          <a:xfrm>
            <a:off x="251520" y="404664"/>
            <a:ext cx="867819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Έργο: Ανάπλαση των δημόσιων – κοινόχρηστων χώρων</a:t>
            </a:r>
          </a:p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Πράσινο Ταμείο (πρώην Ε.Τ.Ε.Ρ.Π.Σ.) / 2009</a:t>
            </a:r>
          </a:p>
          <a:p>
            <a:pPr algn="ctr"/>
            <a:endParaRPr lang="el-GR" sz="1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α (5)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251520" y="404664"/>
            <a:ext cx="86409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Έργο: Ανάπλαση των δημόσιων – κοινόχρηστων χώρων</a:t>
            </a:r>
          </a:p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Πράσινο Ταμείο (πρώην Ε.Τ.Ε.Ρ.Π.Σ.) / 2009</a:t>
            </a:r>
          </a:p>
        </p:txBody>
      </p:sp>
      <p:pic>
        <p:nvPicPr>
          <p:cNvPr id="7" name="6 - Εικόνα" descr="a (42)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Εικόνα" descr="s (2) cop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9 - Εικόνα" descr="s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3" name="2 - Ορθογώνιο"/>
          <p:cNvSpPr/>
          <p:nvPr/>
        </p:nvSpPr>
        <p:spPr>
          <a:xfrm>
            <a:off x="251520" y="404664"/>
            <a:ext cx="867819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Έργο: Ανάπλαση των δημόσιων – κοινόχρηστων χώρων</a:t>
            </a:r>
          </a:p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Πράσινο Ταμείο (πρώην Ε.Τ.Ε.Ρ.Π.Σ.) / 2009</a:t>
            </a:r>
          </a:p>
          <a:p>
            <a:pPr algn="ctr"/>
            <a:endParaRPr lang="el-GR" sz="1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51520" y="404664"/>
            <a:ext cx="867819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Έργο: Αποκατάσταση αξιόλογων κτηρίων εντός του οικισμού</a:t>
            </a:r>
          </a:p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Πολιτιστική μη κερδοσκοπική «ΕΤΑΙΡΕΙΑ ΑΡΧΙΠΕΛΑΓΟΣ»</a:t>
            </a:r>
          </a:p>
          <a:p>
            <a:pPr algn="ctr"/>
            <a:endParaRPr lang="el-GR" sz="1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dirty="0"/>
          </a:p>
        </p:txBody>
      </p:sp>
      <p:pic>
        <p:nvPicPr>
          <p:cNvPr id="6" name="5 - Εικόνα" descr="a (32)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700808"/>
            <a:ext cx="3132000" cy="417646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6 - Εικόνα" descr="a (33)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1700808"/>
            <a:ext cx="3132000" cy="41764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99592" y="5949280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860032" y="5949280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51520" y="404664"/>
            <a:ext cx="8678198" cy="12311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Έργο: Ανάπλαση νεώτερων κτηρίων που δε συνάδουν με την εικόνα του παραδοσιακού οικισμού</a:t>
            </a:r>
          </a:p>
          <a:p>
            <a:pPr algn="ctr"/>
            <a:r>
              <a:rPr lang="el-GR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Προϋπολογισμός: Χορηγίες</a:t>
            </a:r>
          </a:p>
          <a:p>
            <a:pPr algn="ctr"/>
            <a:r>
              <a:rPr lang="el-GR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Χρηματοδότηση: Πολιτιστική μη κερδοσκοπική «ΕΤΑΙΡΕΙΑ ΑΡΧΙΠΕΛΑΓΟΣ»</a:t>
            </a:r>
          </a:p>
          <a:p>
            <a:pPr algn="ctr"/>
            <a:endParaRPr lang="el-GR" sz="1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  <p:pic>
        <p:nvPicPr>
          <p:cNvPr id="10" name="9 - Εικόνα" descr="a (10)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700807"/>
            <a:ext cx="4176464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10 - Εικόνα" descr="a (11)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2189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b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7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3" name="2 - Ορθογώνιο"/>
          <p:cNvSpPr/>
          <p:nvPr/>
        </p:nvSpPr>
        <p:spPr>
          <a:xfrm>
            <a:off x="251520" y="404664"/>
            <a:ext cx="8678198" cy="12311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Έργο: Ανάπλαση νεώτερων κτηρίων που δε συνάδουν με την εικόνα του παραδοσιακού οικισμού</a:t>
            </a:r>
          </a:p>
          <a:p>
            <a:pPr algn="ctr"/>
            <a:r>
              <a:rPr lang="el-GR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Προϋπολογισμός: Χορηγίες</a:t>
            </a:r>
          </a:p>
          <a:p>
            <a:pPr algn="ctr"/>
            <a:r>
              <a:rPr lang="el-GR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Χρηματοδότηση: Πολιτιστική μη κερδοσκοπική «ΕΤΑΙΡΕΙΑ ΑΡΧΙΠΕΛΑΓΟΣ»</a:t>
            </a:r>
          </a:p>
          <a:p>
            <a:pPr algn="ctr"/>
            <a:endParaRPr lang="el-GR" sz="1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  <p:pic>
        <p:nvPicPr>
          <p:cNvPr id="7" name="6 - Εικόνα" descr="a (11)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2189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8 - Εικόνα" descr="b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22400" y="1700807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0" y="4581128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2014</a:t>
            </a:r>
            <a:endParaRPr lang="el-GR" dirty="0" smtClean="0"/>
          </a:p>
          <a:p>
            <a:pPr algn="ctr"/>
            <a:endParaRPr lang="en-US" dirty="0" smtClean="0"/>
          </a:p>
          <a:p>
            <a:pPr lvl="0" algn="ctr"/>
            <a:r>
              <a:rPr lang="el-GR" dirty="0" smtClean="0"/>
              <a:t>Πολιτιστική μη κερδοσκοπική «Εταιρεία Αρχιπέλαγος»</a:t>
            </a:r>
            <a:r>
              <a:rPr lang="el-GR" u="sng" dirty="0" smtClean="0">
                <a:ea typeface="Times New Roman" pitchFamily="18" charset="0"/>
              </a:rPr>
              <a:t> </a:t>
            </a:r>
          </a:p>
          <a:p>
            <a:pPr lvl="0" algn="ctr"/>
            <a:endParaRPr lang="el-GR" u="sng" dirty="0" smtClean="0">
              <a:latin typeface="Garamond" pitchFamily="18" charset="0"/>
              <a:ea typeface="Times New Roman" pitchFamily="18" charset="0"/>
            </a:endParaRPr>
          </a:p>
          <a:p>
            <a:pPr lvl="0" algn="ctr"/>
            <a:r>
              <a:rPr lang="el-GR" sz="1400" i="1" u="sng" dirty="0" smtClean="0">
                <a:ea typeface="Times New Roman" pitchFamily="18" charset="0"/>
              </a:rPr>
              <a:t>Διεύθυνση:</a:t>
            </a:r>
            <a:r>
              <a:rPr lang="el-GR" sz="1400" i="1" dirty="0" smtClean="0">
                <a:ea typeface="Times New Roman" pitchFamily="18" charset="0"/>
              </a:rPr>
              <a:t>  Ζαλοκώστα 5, 106 71 Αθήνα, Τηλ./</a:t>
            </a:r>
            <a:r>
              <a:rPr lang="en-US" sz="1400" i="1" dirty="0" smtClean="0">
                <a:ea typeface="Times New Roman" pitchFamily="18" charset="0"/>
              </a:rPr>
              <a:t>Fax</a:t>
            </a:r>
            <a:r>
              <a:rPr lang="el-GR" sz="1400" i="1" dirty="0" smtClean="0">
                <a:ea typeface="Times New Roman" pitchFamily="18" charset="0"/>
              </a:rPr>
              <a:t>: 210 36 47 952</a:t>
            </a:r>
            <a:endParaRPr lang="en-US" sz="1400" i="1" dirty="0" smtClean="0">
              <a:ea typeface="Times New Roman" pitchFamily="18" charset="0"/>
            </a:endParaRPr>
          </a:p>
          <a:p>
            <a:pPr lvl="0" algn="ctr"/>
            <a:endParaRPr lang="en-US" sz="1400" i="1" u="sng" dirty="0" smtClean="0"/>
          </a:p>
          <a:p>
            <a:pPr lvl="0" algn="ctr"/>
            <a:r>
              <a:rPr lang="en-US" sz="1400" i="1" u="sng" dirty="0" smtClean="0"/>
              <a:t>E-mail:</a:t>
            </a:r>
            <a:r>
              <a:rPr lang="en-US" sz="1400" i="1" dirty="0" smtClean="0">
                <a:ea typeface="Times New Roman" pitchFamily="18" charset="0"/>
              </a:rPr>
              <a:t> archipelagos1998@gmail.com</a:t>
            </a:r>
            <a:endParaRPr lang="el-GR" sz="1400" i="1" dirty="0" smtClean="0">
              <a:ea typeface="Times New Roman" pitchFamily="18" charset="0"/>
            </a:endParaRPr>
          </a:p>
          <a:p>
            <a:pPr algn="ctr"/>
            <a:endParaRPr lang="el-GR" dirty="0" smtClean="0"/>
          </a:p>
          <a:p>
            <a:pPr algn="ctr"/>
            <a:endParaRPr lang="el-GR" u="sng" dirty="0" smtClean="0"/>
          </a:p>
          <a:p>
            <a:pPr algn="ctr"/>
            <a:endParaRPr lang="el-GR" u="sng" dirty="0" smtClean="0"/>
          </a:p>
          <a:p>
            <a:pPr algn="ctr"/>
            <a:endParaRPr lang="el-GR" dirty="0"/>
          </a:p>
        </p:txBody>
      </p:sp>
      <p:pic>
        <p:nvPicPr>
          <p:cNvPr id="12" name="11 - Εικόνα" descr="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1920" y="4581128"/>
            <a:ext cx="358418" cy="3505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5544616" cy="4824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	</a:t>
            </a:r>
            <a:endParaRPr lang="el-GR" sz="9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l-GR" sz="9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l-GR" sz="1100" dirty="0" smtClean="0"/>
              <a:t>Ο οικισμός Πρασσές βρίσκεται</a:t>
            </a:r>
            <a:r>
              <a:rPr lang="en-US" sz="1100" dirty="0" smtClean="0"/>
              <a:t> </a:t>
            </a:r>
            <a:r>
              <a:rPr lang="el-GR" sz="1100" dirty="0" smtClean="0"/>
              <a:t>περί τα 10χλμ. νοτιοανατολικά του Ρεθύμνου, σε υψόμετρο 240 μέτρων, στον επαρχιακό δρόμο Ρεθύμνου-Αμαρίου, στη δυτική πλευρά του </a:t>
            </a:r>
            <a:r>
              <a:rPr lang="el-GR" sz="1100" dirty="0" err="1" smtClean="0"/>
              <a:t>Πρασσιανού</a:t>
            </a:r>
            <a:r>
              <a:rPr lang="el-GR" sz="1100" dirty="0" smtClean="0"/>
              <a:t> φαραγγιού. Πρόκειται για μικρό οικισμό, έκτασης 58 στρεμμάτων, ο οποίος αριθμεί περίπου 200 κατοίκους και 100 κατοικίες. Παρά το μικρό του μέγεθος, η οικιστική του παράδοση και διάρκεια είναι μεγάλη, γεγονός που αντανακλάται στο δομημένο περιβάλλον του, όπου απαντώνται οι εξής οικιστικές φάσεις/τύποι κτηρίων: Ενετική (</a:t>
            </a:r>
            <a:r>
              <a:rPr lang="el-GR" sz="1100" dirty="0" err="1" smtClean="0"/>
              <a:t>καστρόσπιτα</a:t>
            </a:r>
            <a:r>
              <a:rPr lang="el-GR" sz="1100" dirty="0" smtClean="0"/>
              <a:t>), Οθωμανική, νεότερη παραδοσιακή (στενομέτωπα ή πλατυμέτωπα μονώροφα ή διώροφα </a:t>
            </a:r>
            <a:r>
              <a:rPr lang="el-GR" sz="1100" dirty="0" err="1" smtClean="0"/>
              <a:t>καμαρόσπιτα</a:t>
            </a:r>
            <a:r>
              <a:rPr lang="el-GR" sz="1100" dirty="0" smtClean="0"/>
              <a:t>, κλπ). Πότε ακριβώς ιδρύθηκε ο οικισμός δεν είναι γνωστό, ωστόσο, στα χρόνια της Ενετοκρατίας αναγράφεται στα διάφορα έγγραφα και στις επίσημες απογραφές, όπως για παράδειγμα στην απογραφή του </a:t>
            </a:r>
            <a:r>
              <a:rPr lang="el-GR" sz="1100" i="1" dirty="0" err="1" smtClean="0"/>
              <a:t>Καστροφύλακα</a:t>
            </a:r>
            <a:r>
              <a:rPr lang="el-GR" sz="1100" i="1" dirty="0" smtClean="0"/>
              <a:t> το 1852</a:t>
            </a:r>
            <a:r>
              <a:rPr lang="el-GR" sz="1100" dirty="0" smtClean="0"/>
              <a:t>, όπου ο οικισμός Πρασσές φέρεται να έχει 285 κατοίκους.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100" dirty="0" smtClean="0"/>
              <a:t> </a:t>
            </a:r>
            <a:endParaRPr lang="el-GR" sz="1100" dirty="0" smtClean="0"/>
          </a:p>
          <a:p>
            <a:pPr algn="just">
              <a:spcBef>
                <a:spcPts val="0"/>
              </a:spcBef>
              <a:buNone/>
            </a:pPr>
            <a:endParaRPr lang="el-GR" sz="1100" dirty="0" smtClean="0"/>
          </a:p>
          <a:p>
            <a:pPr algn="just">
              <a:spcBef>
                <a:spcPts val="0"/>
              </a:spcBef>
              <a:buNone/>
            </a:pPr>
            <a:r>
              <a:rPr lang="en-US" sz="1100" dirty="0" smtClean="0"/>
              <a:t>       </a:t>
            </a:r>
            <a:r>
              <a:rPr lang="el-GR" sz="1100" dirty="0" smtClean="0"/>
              <a:t>Λόγω του ιδιαίτερου αρχιτεκτονικού του ενδιαφέροντος, το 1995 ο οικισμός των </a:t>
            </a:r>
            <a:r>
              <a:rPr lang="el-GR" sz="1100" dirty="0" err="1" smtClean="0"/>
              <a:t>Πρασσών</a:t>
            </a:r>
            <a:r>
              <a:rPr lang="el-GR" sz="1100" dirty="0" smtClean="0"/>
              <a:t> κηρύχθηκε παραδοσιακός με Προεδρικό Διάταγμα του ΥΠΕΧΩΔΕ (ΦΕΚ 728/Δ/21-9-95), ενώ το 2009 χαρακτηρίστηκε ως «περιοχή αισθητικής αναβάθμισης» (ΦΕΚ ΑΑΠ 154/13-4-2009) και στη συνέχεια, το 2011, καθορίστηκαν ειδικοί όροι και περιορισμοί δόμησης σ’ αυτόν, με Προεδρικό Διάταγμα του ΥΠΕΚΑ (ΦΕΚ 281/27-10-2011). Επιπλέον, το 2001-2002, κηρύχθηκαν διατηρητέα από το ΥΠΠΟ, λόγω της ειδικής αρχιτεκτονικής τους αξίας, πέντε μεγάλα κτιριακά συγκροτήματα από την πρώιμη και ύστερη ενετική περίοδο, καθώς και η δημόσια κρήνη της οθωμανικής περιόδου. </a:t>
            </a:r>
          </a:p>
          <a:p>
            <a:pPr algn="just">
              <a:spcBef>
                <a:spcPts val="0"/>
              </a:spcBef>
              <a:buNone/>
            </a:pPr>
            <a:endParaRPr lang="el-GR" sz="1200" dirty="0" smtClean="0"/>
          </a:p>
          <a:p>
            <a:pPr algn="just">
              <a:spcBef>
                <a:spcPts val="0"/>
              </a:spcBef>
              <a:buNone/>
            </a:pPr>
            <a:endParaRPr lang="el-GR" sz="1200" dirty="0" smtClean="0"/>
          </a:p>
          <a:p>
            <a:pPr>
              <a:buNone/>
            </a:pPr>
            <a:endParaRPr lang="el-GR" sz="1200" dirty="0" smtClean="0"/>
          </a:p>
          <a:p>
            <a:pPr algn="just">
              <a:buNone/>
            </a:pPr>
            <a:endParaRPr lang="en-US" sz="4000" dirty="0" smtClean="0"/>
          </a:p>
          <a:p>
            <a:pPr algn="just">
              <a:buNone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l-GR" dirty="0"/>
          </a:p>
        </p:txBody>
      </p:sp>
      <p:pic>
        <p:nvPicPr>
          <p:cNvPr id="1026" name="Picture 2" descr="F:\MyDocuments\emma\JOB\PROJECT\EMMANOUELA\02.ARXIPELAGOS\PRASSES\FOTOS\AEROFOTO\n557591366_1148894_39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331476"/>
            <a:ext cx="2784310" cy="2088232"/>
          </a:xfrm>
          <a:prstGeom prst="roundRect">
            <a:avLst>
              <a:gd name="adj" fmla="val 2663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11560" y="54868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παραδοσιακός οικισμός των </a:t>
            </a:r>
            <a:r>
              <a:rPr lang="el-GR" sz="2000" dirty="0" err="1" smtClean="0"/>
              <a:t>Πρασσών</a:t>
            </a:r>
            <a:endParaRPr lang="el-GR" sz="2000" dirty="0"/>
          </a:p>
        </p:txBody>
      </p:sp>
      <p:pic>
        <p:nvPicPr>
          <p:cNvPr id="6" name="5 - Εικόνα" descr="ΠΡΑΣΣΕΣ 2003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3569424"/>
            <a:ext cx="2786081" cy="2071702"/>
          </a:xfrm>
          <a:prstGeom prst="roundRect">
            <a:avLst>
              <a:gd name="adj" fmla="val 2663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868144" y="57239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/>
              <a:t>Άποψη και αεροφωτογραφία του παραδοσιακού οικισμού των </a:t>
            </a:r>
            <a:r>
              <a:rPr lang="el-GR" sz="900" i="1" dirty="0" err="1" smtClean="0"/>
              <a:t>Πρασσών</a:t>
            </a:r>
            <a:endParaRPr lang="el-G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39552" y="548680"/>
            <a:ext cx="517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εγχείρημα της ανάπλασης του</a:t>
            </a:r>
            <a:r>
              <a:rPr lang="en-US" sz="2000" dirty="0" smtClean="0"/>
              <a:t> </a:t>
            </a:r>
            <a:r>
              <a:rPr lang="el-GR" sz="2000" dirty="0" smtClean="0"/>
              <a:t>οικισμού </a:t>
            </a:r>
          </a:p>
          <a:p>
            <a:r>
              <a:rPr lang="el-GR" sz="2000" dirty="0" smtClean="0"/>
              <a:t> </a:t>
            </a:r>
            <a:endParaRPr lang="el-GR" sz="2000" dirty="0"/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5472608" cy="4824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x-none" sz="1100" smtClean="0"/>
              <a:t>Ο οικισμός</a:t>
            </a:r>
            <a:r>
              <a:rPr lang="el-GR" sz="1100" dirty="0" smtClean="0"/>
              <a:t>, </a:t>
            </a:r>
            <a:r>
              <a:rPr lang="x-none" sz="1100" smtClean="0"/>
              <a:t>λόγω του αρχιτεκτονικού του ενδιαφέροντος και του μικρού του μεγέθους, αποτελεί στο σύνολό του το αντικείμενο πιλοτικού εγχειρήματος </a:t>
            </a:r>
            <a:r>
              <a:rPr lang="el-GR" sz="1100" dirty="0" smtClean="0"/>
              <a:t>ανάπλασης</a:t>
            </a:r>
            <a:r>
              <a:rPr lang="x-none" sz="1100" smtClean="0"/>
              <a:t> </a:t>
            </a:r>
            <a:r>
              <a:rPr lang="el-GR" sz="1100" dirty="0" smtClean="0"/>
              <a:t>κηρυγμένου </a:t>
            </a:r>
            <a:r>
              <a:rPr lang="x-none" sz="1100" smtClean="0"/>
              <a:t>παραδοσιακού οικισμού</a:t>
            </a:r>
            <a:r>
              <a:rPr lang="el-GR" sz="1100" dirty="0" smtClean="0"/>
              <a:t>.</a:t>
            </a:r>
            <a:r>
              <a:rPr lang="x-none" sz="1100" smtClean="0"/>
              <a:t> </a:t>
            </a:r>
            <a:r>
              <a:rPr lang="el-GR" sz="1100" dirty="0" smtClean="0"/>
              <a:t>Οι μελέτες και τα έργα αποκατάστασης ξεκίνησαν το 1995 με πρωτοβουλία του Συλλόγου </a:t>
            </a:r>
            <a:r>
              <a:rPr lang="el-GR" sz="1100" dirty="0" err="1" smtClean="0"/>
              <a:t>Πρασσανών</a:t>
            </a:r>
            <a:r>
              <a:rPr lang="el-GR" sz="1100" dirty="0" smtClean="0"/>
              <a:t> Αθήνας, που ήρθε σε επαφή με την Εταιρεία μας. Στο πλαίσιο αυτό εκπονήθηκαν μελέτες και γίνονται έργα αφ’ ενός αποκατάστασης και ανάπλασης 1) στους </a:t>
            </a:r>
            <a:r>
              <a:rPr lang="x-none" sz="1100" smtClean="0"/>
              <a:t>δημόσι</a:t>
            </a:r>
            <a:r>
              <a:rPr lang="el-GR" sz="1100" dirty="0" smtClean="0"/>
              <a:t>ους - κοινόχρηστους χώρους, 2) στα διατηρητέα κτηριακά συγκροτήματα και αφ’ ετέρου υποδομής 1) </a:t>
            </a:r>
            <a:r>
              <a:rPr lang="el-GR" sz="1100" dirty="0" err="1" smtClean="0"/>
              <a:t>υπογειοποίηση</a:t>
            </a:r>
            <a:r>
              <a:rPr lang="el-GR" sz="1100" dirty="0" smtClean="0"/>
              <a:t> δικτύου ηλεκτροδότησης, 2) κατασκευή δικτύου ύδρευσης αποχέτευσης – βιολογικού καθαρισμού</a:t>
            </a:r>
            <a:r>
              <a:rPr lang="x-none" sz="1100" smtClean="0"/>
              <a:t>. </a:t>
            </a:r>
            <a:endParaRPr lang="el-GR" sz="1100" dirty="0" smtClean="0"/>
          </a:p>
          <a:p>
            <a:pPr algn="just">
              <a:spcBef>
                <a:spcPts val="0"/>
              </a:spcBef>
              <a:buNone/>
            </a:pPr>
            <a:r>
              <a:rPr lang="el-GR" sz="1100" dirty="0" smtClean="0"/>
              <a:t> 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100" dirty="0" smtClean="0"/>
              <a:t>	</a:t>
            </a:r>
            <a:r>
              <a:rPr lang="el-GR" sz="1100" dirty="0" smtClean="0"/>
              <a:t>Πέραν των παραπάνω έργων που εκτελούνται από τον Δήμο Ρεθύμνου, των οποίων η ένταξη σε ευρωπαϊκά ή εθνικά προγράμματα έγινε με την συνδρομή μας, η πολιτιστική μας Εταιρεία με ιδίους πόρους μερίμνησε και χρηματοδότησε μεταξύ άλλων:</a:t>
            </a:r>
          </a:p>
          <a:p>
            <a:pPr algn="just">
              <a:spcBef>
                <a:spcPts val="0"/>
              </a:spcBef>
              <a:buNone/>
            </a:pPr>
            <a:r>
              <a:rPr lang="el-GR" sz="1100" dirty="0" smtClean="0"/>
              <a:t> </a:t>
            </a:r>
          </a:p>
          <a:p>
            <a:pPr lvl="1" algn="just">
              <a:spcBef>
                <a:spcPts val="0"/>
              </a:spcBef>
              <a:buClrTx/>
            </a:pPr>
            <a:r>
              <a:rPr lang="el-GR" sz="1000" dirty="0" smtClean="0">
                <a:solidFill>
                  <a:schemeClr val="tx1"/>
                </a:solidFill>
              </a:rPr>
              <a:t>Την εκπόνηση του συνόλου σχεδόν των μελετών αναστήλωσης - ανάπλασης χωρίς επιβάρυνση του Δήμου Ρεθύμνου </a:t>
            </a:r>
          </a:p>
          <a:p>
            <a:pPr lvl="1" algn="just">
              <a:spcBef>
                <a:spcPts val="0"/>
              </a:spcBef>
              <a:buClrTx/>
            </a:pPr>
            <a:r>
              <a:rPr lang="el-GR" sz="1000" dirty="0" smtClean="0">
                <a:solidFill>
                  <a:schemeClr val="tx1"/>
                </a:solidFill>
              </a:rPr>
              <a:t>Τα έργα αναστήλωσης ή/και ανάπλασης έντεκα (11) ιδιωτικών κτιρίων, κάποια από τα οποία αποτελούν αξιόλογα δείγματα της παραδοσιακής αρχιτεκτονικής που βρίσκονταν σε </a:t>
            </a:r>
            <a:r>
              <a:rPr lang="el-GR" sz="1000" dirty="0" err="1" smtClean="0">
                <a:solidFill>
                  <a:schemeClr val="tx1"/>
                </a:solidFill>
              </a:rPr>
              <a:t>ερειπιώδη</a:t>
            </a:r>
            <a:r>
              <a:rPr lang="el-GR" sz="1000" dirty="0" smtClean="0">
                <a:solidFill>
                  <a:schemeClr val="tx1"/>
                </a:solidFill>
              </a:rPr>
              <a:t> κατάσταση και κάποια άλλα σύγχρονα κτήρια της δεκαετίας του 1970 που αποτελούσαν παράγοντες αισθητικής υποβάθμισης του συνόλου του οικισμού  </a:t>
            </a:r>
          </a:p>
          <a:p>
            <a:pPr lvl="1" algn="just">
              <a:spcBef>
                <a:spcPts val="0"/>
              </a:spcBef>
              <a:buClrTx/>
            </a:pPr>
            <a:r>
              <a:rPr lang="el-GR" sz="1000" dirty="0" smtClean="0">
                <a:solidFill>
                  <a:schemeClr val="tx1"/>
                </a:solidFill>
              </a:rPr>
              <a:t>Την διαμόρφωση του  περιβάλλοντος  χώρου  του Ι.Ν. Παναγίας και του Ι. Ν. Χριστού</a:t>
            </a:r>
          </a:p>
          <a:p>
            <a:pPr lvl="1" algn="just">
              <a:spcBef>
                <a:spcPts val="0"/>
              </a:spcBef>
              <a:buClrTx/>
            </a:pPr>
            <a:r>
              <a:rPr lang="el-GR" sz="1000" dirty="0" smtClean="0">
                <a:solidFill>
                  <a:schemeClr val="tx1"/>
                </a:solidFill>
              </a:rPr>
              <a:t>Την κατασκευή και  τον πλήρη εξοπλισμό του Αγροτικού Ιατρείου και την εξαγορά χώρου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l-GR" sz="1000" dirty="0" smtClean="0">
                <a:solidFill>
                  <a:schemeClr val="tx1"/>
                </a:solidFill>
              </a:rPr>
              <a:t>πρόσβασης</a:t>
            </a:r>
          </a:p>
          <a:p>
            <a:pPr lvl="1" algn="just">
              <a:spcBef>
                <a:spcPts val="0"/>
              </a:spcBef>
              <a:buClrTx/>
            </a:pPr>
            <a:r>
              <a:rPr lang="el-GR" sz="1000" dirty="0" smtClean="0">
                <a:solidFill>
                  <a:schemeClr val="tx1"/>
                </a:solidFill>
              </a:rPr>
              <a:t>Την κατεδάφιση του </a:t>
            </a:r>
            <a:r>
              <a:rPr lang="el-GR" sz="1000" dirty="0" err="1" smtClean="0">
                <a:solidFill>
                  <a:schemeClr val="tx1"/>
                </a:solidFill>
              </a:rPr>
              <a:t>σπαστήρα</a:t>
            </a:r>
            <a:r>
              <a:rPr lang="el-GR" sz="1000" dirty="0" smtClean="0">
                <a:solidFill>
                  <a:schemeClr val="tx1"/>
                </a:solidFill>
              </a:rPr>
              <a:t> του παλαιού λατομείου και την ανάπλαση του περιβάλλοντα χώρου του</a:t>
            </a:r>
          </a:p>
          <a:p>
            <a:pPr lvl="1" algn="just">
              <a:spcBef>
                <a:spcPts val="0"/>
              </a:spcBef>
              <a:buClrTx/>
            </a:pPr>
            <a:r>
              <a:rPr lang="el-GR" sz="1000" dirty="0" smtClean="0">
                <a:solidFill>
                  <a:schemeClr val="tx1"/>
                </a:solidFill>
              </a:rPr>
              <a:t>Την αισθητική ένταξη τοιχίων αντιστήριξης.</a:t>
            </a:r>
          </a:p>
          <a:p>
            <a:pPr algn="just">
              <a:spcBef>
                <a:spcPts val="0"/>
              </a:spcBef>
              <a:buNone/>
            </a:pPr>
            <a:r>
              <a:rPr lang="el-GR" sz="1100" dirty="0" smtClean="0"/>
              <a:t> 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100" dirty="0" smtClean="0"/>
              <a:t>	</a:t>
            </a:r>
            <a:r>
              <a:rPr lang="el-GR" sz="1100" dirty="0" smtClean="0"/>
              <a:t> </a:t>
            </a:r>
          </a:p>
          <a:p>
            <a:pPr algn="just">
              <a:buNone/>
            </a:pPr>
            <a:endParaRPr lang="en-US" sz="4000" dirty="0" smtClean="0"/>
          </a:p>
          <a:p>
            <a:pPr algn="just"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7" name="6 - Εικόνα" descr="old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5868144" y="1475492"/>
            <a:ext cx="2857520" cy="2000264"/>
          </a:xfrm>
          <a:prstGeom prst="roundRect">
            <a:avLst>
              <a:gd name="adj" fmla="val 2663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868144" y="3563724"/>
            <a:ext cx="2880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/>
              <a:t>Παλαιά φωτογραφία του οικισμού</a:t>
            </a:r>
            <a:endParaRPr lang="el-GR" sz="900" i="1" dirty="0"/>
          </a:p>
        </p:txBody>
      </p:sp>
      <p:pic>
        <p:nvPicPr>
          <p:cNvPr id="9" name="8 - Εικόνα" descr="IMG_1429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>
          <a:xfrm>
            <a:off x="5868144" y="3923764"/>
            <a:ext cx="2857520" cy="1944216"/>
          </a:xfrm>
          <a:prstGeom prst="roundRect">
            <a:avLst>
              <a:gd name="adj" fmla="val 2663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5868144" y="59399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/>
              <a:t>Το ενετικό κτίσμα </a:t>
            </a:r>
            <a:r>
              <a:rPr lang="el-GR" sz="900" i="1" dirty="0" err="1" smtClean="0"/>
              <a:t>Νταπιασέντσα</a:t>
            </a:r>
            <a:r>
              <a:rPr lang="el-GR" sz="900" i="1" dirty="0" smtClean="0"/>
              <a:t> εντός του </a:t>
            </a:r>
          </a:p>
          <a:p>
            <a:pPr algn="ctr"/>
            <a:r>
              <a:rPr lang="el-GR" sz="900" i="1" dirty="0" smtClean="0"/>
              <a:t>οικισμού των </a:t>
            </a:r>
            <a:r>
              <a:rPr lang="el-GR" sz="900" i="1" dirty="0" err="1" smtClean="0"/>
              <a:t>Πρασσών</a:t>
            </a:r>
            <a:endParaRPr lang="el-GR" sz="9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13" name="12 - Εικόνα" descr="p (07)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15 - Εικόνα" descr="p (08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1700808"/>
            <a:ext cx="4176464" cy="313234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16 - Ορθογώνιο"/>
          <p:cNvSpPr/>
          <p:nvPr/>
        </p:nvSpPr>
        <p:spPr>
          <a:xfrm>
            <a:off x="251520" y="404664"/>
            <a:ext cx="86409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Έργο: Αποκατάσταση και ανάπλαση της κεντρικής πλατείας</a:t>
            </a:r>
          </a:p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Γ΄ Κ.Π.Σ. </a:t>
            </a:r>
            <a:r>
              <a:rPr lang="x-none" sz="14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x-none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Επιχειρησιακό Πρόγραμμα «</a:t>
            </a:r>
            <a:r>
              <a:rPr lang="x-none" sz="14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ΠΕΡΙΒΑΛΛΟΝ»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/ 2003</a:t>
            </a:r>
            <a:r>
              <a:rPr lang="x-none" sz="14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l-GR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p (01)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51520" y="404664"/>
            <a:ext cx="86409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Έργο: Αποκατάσταση και ανάπλαση της κεντρικής πλατείας</a:t>
            </a:r>
          </a:p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Γ΄ Κ.Π.Σ. </a:t>
            </a:r>
            <a:r>
              <a:rPr lang="x-none" sz="14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x-none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Επιχειρησιακό Πρόγραμμα «</a:t>
            </a:r>
            <a:r>
              <a:rPr lang="x-none" sz="14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ΠΕΡΙΒΑΛΛΟΝ»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/ 2003</a:t>
            </a:r>
            <a:r>
              <a:rPr lang="x-none" sz="14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l-GR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7 - Εικόνα" descr="p (02)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 (18)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1700808"/>
            <a:ext cx="3132000" cy="4176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3 - Εικόνα" descr="p (17)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1700808"/>
            <a:ext cx="3132000" cy="4176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3" name="2 - Ορθογώνιο"/>
          <p:cNvSpPr/>
          <p:nvPr/>
        </p:nvSpPr>
        <p:spPr>
          <a:xfrm>
            <a:off x="251520" y="404664"/>
            <a:ext cx="86409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Έργο: Αποκατάσταση και ανάπλαση της κεντρικής πλατείας</a:t>
            </a:r>
          </a:p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Γ΄ Κ.Π.Σ. </a:t>
            </a:r>
            <a:r>
              <a:rPr lang="x-none" sz="14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x-none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Επιχειρησιακό Πρόγραμμα «</a:t>
            </a:r>
            <a:r>
              <a:rPr lang="x-none" sz="14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ΠΕΡΙΒΑΛΛΟΝ»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/ 2003</a:t>
            </a:r>
            <a:r>
              <a:rPr lang="x-none" sz="14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l-GR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99592" y="5949280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860032" y="5949280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251520" y="404664"/>
            <a:ext cx="8640960" cy="8002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Έργο: Ανάπλαση τμήματος της επαρχιακής οδού Ρεθύμνου-Αμαρίου </a:t>
            </a:r>
          </a:p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x-none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Νομαρχιακή Αυτοδιοίκηση Ρεθύμνου 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/ 2008</a:t>
            </a:r>
          </a:p>
          <a:p>
            <a:endParaRPr dirty="0"/>
          </a:p>
        </p:txBody>
      </p:sp>
      <p:pic>
        <p:nvPicPr>
          <p:cNvPr id="10" name="9 - Εικόνα" descr="e (07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700808"/>
            <a:ext cx="4176464" cy="31323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10 - Εικόνα" descr="e (08)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6503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e (06)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5 - Εικόνα" descr="e (05)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3" name="2 - Ορθογώνιο"/>
          <p:cNvSpPr/>
          <p:nvPr/>
        </p:nvSpPr>
        <p:spPr>
          <a:xfrm>
            <a:off x="251520" y="404664"/>
            <a:ext cx="8640960" cy="8002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Έργο: Ανάπλαση τμήματος της επαρχιακής οδού Ρεθύμνου-Αμαρίου </a:t>
            </a:r>
          </a:p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x-none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Νομαρχιακή Αυτοδιοίκηση Ρεθύμνου 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/ 2008</a:t>
            </a:r>
          </a:p>
          <a:p>
            <a:endParaRPr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51520" y="404664"/>
            <a:ext cx="8640960" cy="8002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Έργο: Αποκατάσταση των όψεων τεσσάρων διατηρητέων κτηριακών συγκροτημάτων </a:t>
            </a:r>
          </a:p>
          <a:p>
            <a:pPr algn="ctr"/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Πράσινο Ταμείο (πρώην Ε.Τ.Ε.Ρ.Π.Σ.) / 2009</a:t>
            </a:r>
          </a:p>
          <a:p>
            <a:endParaRPr dirty="0"/>
          </a:p>
        </p:txBody>
      </p:sp>
      <p:pic>
        <p:nvPicPr>
          <p:cNvPr id="6" name="5 - Εικόνα" descr="d (18)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6 - Εικόνα" descr="d (19)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700808"/>
            <a:ext cx="4176000" cy="3132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513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πριν </a:t>
            </a:r>
            <a:r>
              <a:rPr lang="el-GR" sz="1200" b="1" i="1" dirty="0"/>
              <a:t>την ανάπλαση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544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dirty="0" smtClean="0"/>
              <a:t>μετά </a:t>
            </a:r>
            <a:r>
              <a:rPr lang="el-GR" sz="1200" b="1" i="1" dirty="0"/>
              <a:t>την ανάπλαση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4842</TotalTime>
  <Words>458</Words>
  <Application>Microsoft Office PowerPoint</Application>
  <PresentationFormat>On-screen Show (4:3)</PresentationFormat>
  <Paragraphs>121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Χαρτί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Emmanouela</dc:creator>
  <cp:lastModifiedBy>lmariloul</cp:lastModifiedBy>
  <cp:revision>571</cp:revision>
  <dcterms:created xsi:type="dcterms:W3CDTF">2012-06-09T19:15:30Z</dcterms:created>
  <dcterms:modified xsi:type="dcterms:W3CDTF">2015-05-12T06:20:29Z</dcterms:modified>
</cp:coreProperties>
</file>